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4"/>
  </p:sldMasterIdLst>
  <p:notesMasterIdLst>
    <p:notesMasterId r:id="rId14"/>
  </p:notesMasterIdLst>
  <p:sldIdLst>
    <p:sldId id="284" r:id="rId5"/>
    <p:sldId id="296" r:id="rId6"/>
    <p:sldId id="297" r:id="rId7"/>
    <p:sldId id="298" r:id="rId8"/>
    <p:sldId id="299" r:id="rId9"/>
    <p:sldId id="300" r:id="rId10"/>
    <p:sldId id="301" r:id="rId11"/>
    <p:sldId id="302" r:id="rId12"/>
    <p:sldId id="29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99" autoAdjust="0"/>
  </p:normalViewPr>
  <p:slideViewPr>
    <p:cSldViewPr snapToGrid="0" snapToObjects="1" showGuides="1">
      <p:cViewPr varScale="1">
        <p:scale>
          <a:sx n="70" d="100"/>
          <a:sy n="70" d="100"/>
        </p:scale>
        <p:origin x="536" y="56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7/13/2025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65221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691366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659678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180860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1688349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308111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049519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41373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781031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660922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606342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913742"/>
      </p:ext>
    </p:extLst>
  </p:cSld>
  <p:clrMapOvr>
    <a:masterClrMapping/>
  </p:clrMapOvr>
  <p:hf hd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702479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00032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32379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25530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601249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526243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A0FD5F6-5A5F-454B-9896-63AF2EC4C15B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076132C-82E6-6508-B806-0CA90473E24B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3D84763-25CB-3E3E-9CDC-BD2F110AB09B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C29243-ACE2-7B53-DB5A-638E76D88D42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027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  <p:sldLayoutId id="2147483707" r:id="rId18"/>
    <p:sldLayoutId id="2147483659" r:id="rId19"/>
    <p:sldLayoutId id="2147483660" r:id="rId20"/>
    <p:sldLayoutId id="2147483651" r:id="rId21"/>
    <p:sldLayoutId id="2147483661" r:id="rId22"/>
    <p:sldLayoutId id="2147483663" r:id="rId23"/>
    <p:sldLayoutId id="2147483664" r:id="rId24"/>
    <p:sldLayoutId id="2147483668" r:id="rId25"/>
    <p:sldLayoutId id="2147483662" r:id="rId26"/>
    <p:sldLayoutId id="2147483653" r:id="rId27"/>
    <p:sldLayoutId id="2147483669" r:id="rId28"/>
    <p:sldLayoutId id="2147483665" r:id="rId29"/>
    <p:sldLayoutId id="2147483666" r:id="rId3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574036"/>
            <a:ext cx="4873752" cy="1709928"/>
          </a:xfrm>
        </p:spPr>
        <p:txBody>
          <a:bodyPr/>
          <a:lstStyle/>
          <a:p>
            <a:r>
              <a:rPr lang="en-US" sz="4000" dirty="0"/>
              <a:t>Requirement Gathering and Analysis: A Comprehensive Guide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507992"/>
            <a:ext cx="4873752" cy="630936"/>
          </a:xfrm>
        </p:spPr>
        <p:txBody>
          <a:bodyPr/>
          <a:lstStyle/>
          <a:p>
            <a:r>
              <a:rPr lang="en-US" dirty="0"/>
              <a:t>Harshal Patil</a:t>
            </a:r>
          </a:p>
          <a:p>
            <a:endParaRPr lang="en-US" dirty="0"/>
          </a:p>
        </p:txBody>
      </p:sp>
      <p:pic>
        <p:nvPicPr>
          <p:cNvPr id="37" name="Picture Placeholder 36" descr="Lady with head covering and sunglasses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28" b="228"/>
          <a:stretch/>
        </p:blipFill>
        <p:spPr/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F6A9-C753-ACAF-4B3B-6F1885079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654" y="609600"/>
            <a:ext cx="8596668" cy="1320800"/>
          </a:xfrm>
        </p:spPr>
        <p:txBody>
          <a:bodyPr/>
          <a:lstStyle/>
          <a:p>
            <a:pPr algn="l"/>
            <a:r>
              <a:rPr lang="en-IN" sz="4000" dirty="0"/>
              <a:t>Introduction to Requirements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2A359A-71A1-06D6-A2AF-779DCA31E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4F68A5-FD97-09FC-3A06-67FE847E5295}"/>
              </a:ext>
            </a:extLst>
          </p:cNvPr>
          <p:cNvSpPr txBox="1"/>
          <p:nvPr/>
        </p:nvSpPr>
        <p:spPr>
          <a:xfrm>
            <a:off x="951654" y="1740896"/>
            <a:ext cx="991209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 are Requirements?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Statements of what a system or product must do, how it must perform, or what attributes it must possess.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They define the needs and expectations of stakeholders.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Importance: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Foundation of any successful project.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the final product meets user needs and business objectives.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Minimizes rework, budget overruns, and schedule delays.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Two Key Phases: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Requirement Gathering (Elicitation)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Requirement Analysis</a:t>
            </a:r>
          </a:p>
        </p:txBody>
      </p:sp>
    </p:spTree>
    <p:extLst>
      <p:ext uri="{BB962C8B-B14F-4D97-AF65-F5344CB8AC3E}">
        <p14:creationId xmlns:p14="http://schemas.microsoft.com/office/powerpoint/2010/main" val="3810095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17EAB1-D7BE-9C9D-6A3F-6007BD4489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857B7-48B6-46F2-0289-015CB3412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336" y="609600"/>
            <a:ext cx="8596668" cy="1320800"/>
          </a:xfrm>
        </p:spPr>
        <p:txBody>
          <a:bodyPr/>
          <a:lstStyle/>
          <a:p>
            <a:pPr algn="l"/>
            <a:r>
              <a:rPr lang="en-IN" sz="4000" dirty="0"/>
              <a:t>Requirement Gathering (Elicitation)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467697-6B82-9B3D-19CE-10EA3F073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3</a:t>
            </a:fld>
            <a:endParaRPr lang="en-US" noProof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4C60F0-F43B-8775-7E3B-5C9BEAEE30C0}"/>
              </a:ext>
            </a:extLst>
          </p:cNvPr>
          <p:cNvSpPr txBox="1"/>
          <p:nvPr/>
        </p:nvSpPr>
        <p:spPr>
          <a:xfrm>
            <a:off x="783336" y="1625108"/>
            <a:ext cx="991209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process of collecting information from stakeholders and other sources to understand their needs and expectations for a system or product.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identify and document all relevant requirements comprehensively.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Principles: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Involve all relevant stakeholders.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multiple techniques to get a complete picture.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on "what" is needed, not "how" it will be implemented (initially).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23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CD498B-5798-CB12-77EF-E1F4E2CF4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A3EC2-7C90-3210-4044-C68ECDC73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1208"/>
            <a:ext cx="10046208" cy="1014984"/>
          </a:xfrm>
        </p:spPr>
        <p:txBody>
          <a:bodyPr>
            <a:normAutofit fontScale="90000"/>
          </a:bodyPr>
          <a:lstStyle/>
          <a:p>
            <a:pPr algn="l"/>
            <a:r>
              <a:rPr lang="en-IN" sz="4000" dirty="0"/>
              <a:t>Common Requirement Gathering Techniques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D7D508-987B-5DB4-1388-8B9A7D6E3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4</a:t>
            </a:fld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2715F8-3C0A-FBC0-6ECE-39DA50DCD51F}"/>
              </a:ext>
            </a:extLst>
          </p:cNvPr>
          <p:cNvSpPr txBox="1"/>
          <p:nvPr/>
        </p:nvSpPr>
        <p:spPr>
          <a:xfrm>
            <a:off x="838200" y="1443841"/>
            <a:ext cx="961548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Interviews: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One-on-one discussions with stakeholders to understand their perspectives, needs, and pain points.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Workshops/Facilitated Sessions: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Bringing multiple stakeholders together for collaborative discussions, brainstorming, and consensus building (e.g., JAD sessions).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Surveys/Questionnaires: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Useful for collecting information from a large number of stakeholders, especially when geographically dispersed.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 Analysis: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Reviewing existing documentation (e.g., current system manuals, business process documents, reports) to understand current operations and identify requirements.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Observation: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Watching users perform their tasks in their natural environment to identify unstated needs or inefficiencies.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Prototyping/Mock-ups: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Creating early, simplified versions of the system to get feedback and validate requirements visually.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Brainstorming: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Generating a large number of ideas from a group in a short period.</a:t>
            </a:r>
          </a:p>
        </p:txBody>
      </p:sp>
    </p:spTree>
    <p:extLst>
      <p:ext uri="{BB962C8B-B14F-4D97-AF65-F5344CB8AC3E}">
        <p14:creationId xmlns:p14="http://schemas.microsoft.com/office/powerpoint/2010/main" val="1503125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E7CCC5-B992-D421-D11F-3CC0FCC65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B0B9A-B8A1-3798-78D4-422ECC8D4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812" y="609600"/>
            <a:ext cx="8596668" cy="1320800"/>
          </a:xfrm>
        </p:spPr>
        <p:txBody>
          <a:bodyPr/>
          <a:lstStyle/>
          <a:p>
            <a:pPr algn="l"/>
            <a:r>
              <a:rPr lang="en-IN" sz="4000" dirty="0"/>
              <a:t>Requirement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930018-3ACB-FE56-4FC1-578E4D1EF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5</a:t>
            </a:fld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886C0A-805A-9852-A2FB-90897DA01942}"/>
              </a:ext>
            </a:extLst>
          </p:cNvPr>
          <p:cNvSpPr txBox="1"/>
          <p:nvPr/>
        </p:nvSpPr>
        <p:spPr>
          <a:xfrm>
            <a:off x="791812" y="1582340"/>
            <a:ext cx="836771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process of refining, structuring, organizing, and prioritizing the collected requirements to ensure they are clear, complete, consistent, and feasible.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Goal: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transform raw, often ambiguous, requirements into a well-defined, actionable set of specifications.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Principles: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Clarity and Unambiguity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Completeness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Consistency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Feasibility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Verifiability (testable)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Traceability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448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A20D9-EF9A-597F-A776-F1B30F71DE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1C687-3C7E-0650-8EF4-F7CBCD727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07848"/>
            <a:ext cx="8596668" cy="1320800"/>
          </a:xfrm>
        </p:spPr>
        <p:txBody>
          <a:bodyPr/>
          <a:lstStyle/>
          <a:p>
            <a:pPr algn="l"/>
            <a:r>
              <a:rPr lang="en-US" sz="4000" dirty="0"/>
              <a:t>Key Activities in Requirement Analysis</a:t>
            </a:r>
            <a:endParaRPr lang="en-I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5A491F-9CA5-FA51-3288-62C9B59AE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B83ED1-E4D5-2FCB-A133-8CB405BF8522}"/>
              </a:ext>
            </a:extLst>
          </p:cNvPr>
          <p:cNvSpPr txBox="1"/>
          <p:nvPr/>
        </p:nvSpPr>
        <p:spPr>
          <a:xfrm>
            <a:off x="677334" y="1711346"/>
            <a:ext cx="991209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Categorization:</a:t>
            </a:r>
            <a:r>
              <a:rPr lang="en-US" altLang="en-US" dirty="0">
                <a:latin typeface="Arial" panose="020B0604020202020204" pitchFamily="34" charset="0"/>
              </a:rPr>
              <a:t> Grouping similar requirements (e.g., functional, non-functional, user interface).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Prioritization:</a:t>
            </a:r>
            <a:r>
              <a:rPr lang="en-US" altLang="en-US" dirty="0">
                <a:latin typeface="Arial" panose="020B0604020202020204" pitchFamily="34" charset="0"/>
              </a:rPr>
              <a:t> Ranking requirements based on business value, urgency, feasibility, and dependencies (e.g., </a:t>
            </a:r>
            <a:r>
              <a:rPr lang="en-US" altLang="en-US" dirty="0" err="1">
                <a:latin typeface="Arial" panose="020B0604020202020204" pitchFamily="34" charset="0"/>
              </a:rPr>
              <a:t>MoSCoW</a:t>
            </a:r>
            <a:r>
              <a:rPr lang="en-US" altLang="en-US" dirty="0">
                <a:latin typeface="Arial" panose="020B0604020202020204" pitchFamily="34" charset="0"/>
              </a:rPr>
              <a:t>: Must, Should, Could, Won't).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Validation:</a:t>
            </a:r>
            <a:r>
              <a:rPr lang="en-US" altLang="en-US" dirty="0">
                <a:latin typeface="Arial" panose="020B0604020202020204" pitchFamily="34" charset="0"/>
              </a:rPr>
              <a:t> Ensuring requirements accurately reflect stakeholder needs and align with business objectives. Often involves reviews and walkthroughs with stakeholders.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Verification:</a:t>
            </a:r>
            <a:r>
              <a:rPr lang="en-US" altLang="en-US" dirty="0">
                <a:latin typeface="Arial" panose="020B0604020202020204" pitchFamily="34" charset="0"/>
              </a:rPr>
              <a:t> Checking for completeness, consistency, and correctness within the requirements set.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Conflict Resolution:</a:t>
            </a:r>
            <a:r>
              <a:rPr lang="en-US" altLang="en-US" dirty="0">
                <a:latin typeface="Arial" panose="020B0604020202020204" pitchFamily="34" charset="0"/>
              </a:rPr>
              <a:t> Identifying and resolving contradictions or ambiguities among requirements.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Modeling:</a:t>
            </a:r>
            <a:r>
              <a:rPr lang="en-US" altLang="en-US" dirty="0">
                <a:latin typeface="Arial" panose="020B0604020202020204" pitchFamily="34" charset="0"/>
              </a:rPr>
              <a:t> Creating visual representations (e.g., Use Case Diagrams, Activity Diagrams, Data Flow Diagrams) to clarify complex requirements.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Specification:</a:t>
            </a:r>
            <a:r>
              <a:rPr lang="en-US" altLang="en-US" dirty="0">
                <a:latin typeface="Arial" panose="020B0604020202020204" pitchFamily="34" charset="0"/>
              </a:rPr>
              <a:t> Documenting the analyzed requirements in a formal document (e.g., FSD, SRS).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8CC2C01-3DDF-0E26-D1DA-F799631BB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664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BD6CE-B626-39F7-C1BB-EF5F426F0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E981-CD79-9456-F731-8DED2793C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352" y="609600"/>
            <a:ext cx="8596668" cy="835152"/>
          </a:xfrm>
        </p:spPr>
        <p:txBody>
          <a:bodyPr/>
          <a:lstStyle/>
          <a:p>
            <a:pPr algn="l"/>
            <a:r>
              <a:rPr lang="en-IN" sz="4000" dirty="0"/>
              <a:t>Best Practices for Requirements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3DF462-B0AF-DBBB-4229-67C3ABE96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D3A9C1-8149-77A1-DCB0-5CC5AFF7D646}"/>
              </a:ext>
            </a:extLst>
          </p:cNvPr>
          <p:cNvSpPr txBox="1"/>
          <p:nvPr/>
        </p:nvSpPr>
        <p:spPr>
          <a:xfrm>
            <a:off x="911352" y="1521565"/>
            <a:ext cx="871728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Start Early &amp; Continuously: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Requirements are an ongoing activity, not a one-time event.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Collaborate: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Foster strong collaboration between business stakeholders and the development team.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 Clearly: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Write requirements in a clear, concise, and unambiguous manner. Avoid jargon.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 Changes: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Implement a formal change control process for requirements.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Traceability: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Link requirements to design, development, and testing artifacts.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Validate &amp; Verify: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Regularly review and confirm requirements with stakeholders.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Iterate: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Refine requirements iteratively, especially in agile environments.</a:t>
            </a:r>
          </a:p>
        </p:txBody>
      </p:sp>
    </p:spTree>
    <p:extLst>
      <p:ext uri="{BB962C8B-B14F-4D97-AF65-F5344CB8AC3E}">
        <p14:creationId xmlns:p14="http://schemas.microsoft.com/office/powerpoint/2010/main" val="2353698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059B6C-4DD4-68D7-DCEB-B4300D746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EBC7E-9604-D216-EE93-276236B94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000" dirty="0"/>
              <a:t>Benefits of Effective Requirements Management</a:t>
            </a:r>
            <a:endParaRPr lang="en-IN" sz="4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4CB566-EB03-6251-71D4-EA0DCBAEB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ECAC61-BE0F-A2F5-678C-6131FBD94E66}"/>
              </a:ext>
            </a:extLst>
          </p:cNvPr>
          <p:cNvSpPr txBox="1"/>
          <p:nvPr/>
        </p:nvSpPr>
        <p:spPr>
          <a:xfrm>
            <a:off x="677334" y="2065279"/>
            <a:ext cx="100431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Reduced Rework: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Clear requirements lead to fewer errors and changes later in the project lifecycle.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Improved Project Success Rates: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Projects are more likely to meet objectives and deliver value.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Enhanced Stakeholder Satisfaction: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final product aligns better with expectations.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Better Resource Utilization: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Teams work on the right things, avoiding wasted effort.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Accurate Estimations: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Well-defined requirements enable more precise time and cost estimates.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Smoother Development &amp; Testing: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Clear specifications simplify design, coding, and quality assurance.</a:t>
            </a:r>
          </a:p>
        </p:txBody>
      </p:sp>
    </p:spTree>
    <p:extLst>
      <p:ext uri="{BB962C8B-B14F-4D97-AF65-F5344CB8AC3E}">
        <p14:creationId xmlns:p14="http://schemas.microsoft.com/office/powerpoint/2010/main" val="2889878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33" name="Picture Placeholder 32" descr="Opened package with a pink shirt in it">
            <a:extLst>
              <a:ext uri="{FF2B5EF4-FFF2-40B4-BE49-F238E27FC236}">
                <a16:creationId xmlns:a16="http://schemas.microsoft.com/office/drawing/2014/main" id="{1D963291-0332-DAB6-6090-6778FC7899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7" b="7"/>
          <a:stretch/>
        </p:blipFill>
        <p:spPr/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</TotalTime>
  <Words>726</Words>
  <Application>Microsoft Office PowerPoint</Application>
  <PresentationFormat>Widescreen</PresentationFormat>
  <Paragraphs>71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Karla</vt:lpstr>
      <vt:lpstr>Trebuchet MS</vt:lpstr>
      <vt:lpstr>Wingdings 3</vt:lpstr>
      <vt:lpstr>Facet</vt:lpstr>
      <vt:lpstr>Requirement Gathering and Analysis: A Comprehensive Guide</vt:lpstr>
      <vt:lpstr>Introduction to Requirements</vt:lpstr>
      <vt:lpstr>Requirement Gathering (Elicitation)</vt:lpstr>
      <vt:lpstr>Common Requirement Gathering Techniques</vt:lpstr>
      <vt:lpstr>Requirement Analysis</vt:lpstr>
      <vt:lpstr>Key Activities in Requirement Analysis</vt:lpstr>
      <vt:lpstr>Best Practices for Requirements</vt:lpstr>
      <vt:lpstr>Benefits of Effective Requirements Management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Dhruv Patil</dc:creator>
  <cp:lastModifiedBy>Dhruv Patil</cp:lastModifiedBy>
  <cp:revision>1</cp:revision>
  <dcterms:created xsi:type="dcterms:W3CDTF">2025-07-13T17:30:12Z</dcterms:created>
  <dcterms:modified xsi:type="dcterms:W3CDTF">2025-07-13T17:53:07Z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